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96C2E-49F5-42D5-A002-0E0391E07D22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316C8-B8D3-46FF-B5C4-870A4245E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08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95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Ghazian</a:t>
            </a:r>
            <a:r>
              <a:rPr lang="en-CA" baseline="0" dirty="0" smtClean="0"/>
              <a:t> et al. 2020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0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93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8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42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59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85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5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1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30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9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67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57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1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2F1D-CC51-44CC-A8D9-681422F7189E}" type="datetimeFigureOut">
              <a:rPr lang="en-CA" smtClean="0"/>
              <a:t>2020-12-15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53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e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7.jpe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/>
          <a:stretch/>
        </p:blipFill>
        <p:spPr>
          <a:xfrm>
            <a:off x="0" y="1"/>
            <a:ext cx="12192000" cy="6859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18" y="122003"/>
            <a:ext cx="1176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 smtClean="0">
                <a:latin typeface="Bahnschrift SemiCondensed" panose="020B0502040204020203" pitchFamily="34" charset="0"/>
              </a:rPr>
              <a:t>Exploring</a:t>
            </a:r>
            <a:r>
              <a:rPr lang="en-CA" sz="3600" baseline="0" dirty="0" smtClean="0">
                <a:latin typeface="Bahnschrift SemiCondensed" panose="020B0502040204020203" pitchFamily="34" charset="0"/>
              </a:rPr>
              <a:t> the effects of artificial deploys on dryland communities in California.</a:t>
            </a:r>
            <a:endParaRPr lang="en-CA" sz="3600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7076" y="999166"/>
            <a:ext cx="27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latin typeface="Bahnschrift Light Condensed" panose="020B0502040204020203" pitchFamily="34" charset="0"/>
              </a:rPr>
              <a:t>Ghazian</a:t>
            </a:r>
            <a:r>
              <a:rPr lang="en-CA" baseline="0" dirty="0" smtClean="0">
                <a:latin typeface="Bahnschrift Light Condensed" panose="020B0502040204020203" pitchFamily="34" charset="0"/>
              </a:rPr>
              <a:t> Progress Report</a:t>
            </a:r>
          </a:p>
          <a:p>
            <a:pPr algn="ctr"/>
            <a:r>
              <a:rPr lang="en-CA" baseline="0" dirty="0" smtClean="0">
                <a:latin typeface="Bahnschrift Light Condensed" panose="020B0502040204020203" pitchFamily="34" charset="0"/>
              </a:rPr>
              <a:t>Winter 2020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55"/>
    </mc:Choice>
    <mc:Fallback>
      <p:transition spd="slow" advTm="1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CH1: Effects of Shelter on Understory plant growth.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8194" name="Picture 2" descr="Watercolor Flower Pots Images, Stock Photos &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487"/>
          <a:stretch/>
        </p:blipFill>
        <p:spPr bwMode="auto">
          <a:xfrm>
            <a:off x="130175" y="4001295"/>
            <a:ext cx="4810125" cy="27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quantify the extent to which shelters facilitate the understory annual community in comparison to natural </a:t>
            </a:r>
            <a:r>
              <a:rPr lang="en-CA" i="1" dirty="0" err="1">
                <a:latin typeface="Bahnschrift Light SemiCondensed" panose="020B0502040204020203" pitchFamily="34" charset="0"/>
              </a:rPr>
              <a:t>Ephedera</a:t>
            </a:r>
            <a:r>
              <a:rPr lang="en-CA" i="1" dirty="0">
                <a:latin typeface="Bahnschrift Light SemiCondensed" panose="020B0502040204020203" pitchFamily="34" charset="0"/>
              </a:rPr>
              <a:t> </a:t>
            </a:r>
            <a:r>
              <a:rPr lang="en-CA" i="1" dirty="0" err="1">
                <a:latin typeface="Bahnschrift Light SemiCondensed" panose="020B0502040204020203" pitchFamily="34" charset="0"/>
              </a:rPr>
              <a:t>califronica</a:t>
            </a:r>
            <a:r>
              <a:rPr lang="en-CA" dirty="0">
                <a:latin typeface="Bahnschrift Light SemiCondensed" panose="020B0502040204020203" pitchFamily="34" charset="0"/>
              </a:rPr>
              <a:t> shrubs and the open gap.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4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39"/>
    </mc:Choice>
    <mc:Fallback>
      <p:transition spd="slow" advTm="1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artificial shelters modify microclimate parameters such as RH?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does UV permeability affect understory annual growth?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Are all annuals facilitated to the same extend?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this compare to annuals planted under natural shrubs and in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r>
              <a:rPr lang="en-CA" dirty="0">
                <a:latin typeface="Bahnschrift Light SemiCondensed" panose="020B0502040204020203" pitchFamily="34" charset="0"/>
              </a:rPr>
              <a:t>Percent cover of annual plants does not differ between shrubs and artificial shelters, and both will be significantly higher than the open. </a:t>
            </a:r>
            <a:endParaRPr lang="en-CA" dirty="0" smtClean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</a:t>
            </a:r>
            <a:r>
              <a:rPr lang="en-CA" dirty="0">
                <a:latin typeface="Bahnschrift Light SemiCondensed" panose="020B0502040204020203" pitchFamily="34" charset="0"/>
              </a:rPr>
              <a:t>is an important co-variate that significantly increases plant growth compared to un-watered microsites. </a:t>
            </a: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7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25"/>
    </mc:Choice>
    <mc:Fallback>
      <p:transition spd="slow" advTm="5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2791" y="-639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Methods- Sites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218" name="Picture 2" descr="New Oil Drilling Halted in Carrizo Plain National Mon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91" y="871525"/>
            <a:ext cx="4250646" cy="28268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Mojave Desert - WorldAtl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1879"/>
            <a:ext cx="5334000" cy="3115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uyama Valley – Far Wester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42528"/>
            <a:ext cx="6813550" cy="2200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85621" y="6324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Cuyama Valley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95578" y="361754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Mojave Desert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791" y="3760939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Carrizo Plain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9224" name="Picture 8" descr="Hot Springs and Gravel Roads: Panoche Hills Weekend | Flaming Bi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" y="4197548"/>
            <a:ext cx="3781425" cy="2127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130535" y="6324600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Panoche Hills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724"/>
    </mc:Choice>
    <mc:Fallback>
      <p:transition spd="slow" advTm="26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8571" y="882384"/>
            <a:ext cx="3806826" cy="5075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 b="32002"/>
          <a:stretch/>
        </p:blipFill>
        <p:spPr>
          <a:xfrm rot="16200000">
            <a:off x="1387862" y="1104492"/>
            <a:ext cx="3838575" cy="4663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3 of each regularly (6 total)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4098" y="5849420"/>
            <a:ext cx="3746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shrubs and 8 opens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4 shrub/open microsite regularly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1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76"/>
    </mc:Choice>
    <mc:Fallback>
      <p:transition spd="slow" advTm="6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hacelia tanacetifolia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98858"/>
            <a:ext cx="2701926" cy="46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Possible Plants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590" y="614125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Phacelia tanacetifolia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pic>
        <p:nvPicPr>
          <p:cNvPr id="13316" name="Picture 4" descr="Lasthenia glabrata 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1690688"/>
            <a:ext cx="2780431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32577" y="5399088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Lasthenia californica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3320" y="1269850"/>
            <a:ext cx="3840480" cy="412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9103181" y="2592534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0" dirty="0" smtClean="0"/>
              <a:t>?</a:t>
            </a:r>
            <a:endParaRPr lang="en-CA" sz="8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30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14"/>
    </mc:Choice>
    <mc:Fallback>
      <p:transition spd="slow" advTm="2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CH2: Animal-shelter interactions.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examine wildlife interactions with artificial shelters and to investigate how artificial shelters impact the soil microbial community</a:t>
            </a:r>
            <a:r>
              <a:rPr lang="en-CA" dirty="0"/>
              <a:t>.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11266" name="Picture 2" descr="Microbe or germ hand drown illustration. Watercolor background set.  Isolated microorganism illustration element. — Stock Photo © MyStocks  #29901619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9172575" y="3913257"/>
            <a:ext cx="3019425" cy="294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easy watercolor painting animals by candy | Woodland  animal art, Bunny art, Animal ar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576812"/>
            <a:ext cx="2727325" cy="36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rasshopper Art Print Insect Bug Watercolor Painting Art Art Print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4511675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61"/>
    </mc:Choice>
    <mc:Fallback>
      <p:transition spd="slow" advTm="1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shelters modify the soil microbial community richness and abundance?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often do vertebrates interact with artificial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Which species interact with shelters the most?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What are they doing when interacting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 arthropods interacts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If yes, which species do most often?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Does the richness and abundance of microbes differ between shelters, shrubs, and the open?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Is the frequency and direction of vertebrate and arthropod interaction with shelters different from shrubs and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pPr marL="0" indent="0">
              <a:buNone/>
            </a:pPr>
            <a:r>
              <a:rPr lang="en-CA" dirty="0">
                <a:latin typeface="Bahnschrift Light SemiCondensed" panose="020B0502040204020203" pitchFamily="34" charset="0"/>
              </a:rPr>
              <a:t>The magnitude and direction of association of vertebrates, arthropods, and soil microbes will be similar between natural shrubs and artificial shelters, and both will significantly differ from the open. </a:t>
            </a: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1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90"/>
    </mc:Choice>
    <mc:Fallback>
      <p:transition spd="slow" advTm="4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1"/>
          <a:stretch/>
        </p:blipFill>
        <p:spPr>
          <a:xfrm rot="16200000">
            <a:off x="6900958" y="830921"/>
            <a:ext cx="3313958" cy="6239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8" b="37217"/>
          <a:stretch/>
        </p:blipFill>
        <p:spPr>
          <a:xfrm rot="16200000">
            <a:off x="1238229" y="1879155"/>
            <a:ext cx="3372500" cy="4084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8274" y="585774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CA" dirty="0" smtClean="0">
              <a:latin typeface="Bahnschrift Light SemiCondensed" panose="020B0502040204020203" pitchFamily="34" charset="0"/>
            </a:endParaRP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61272" y="584941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shrub/open pairs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32"/>
    </mc:Choice>
    <mc:Fallback>
      <p:transition spd="slow" advTm="5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5" y="179674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CA" dirty="0" smtClean="0"/>
              <a:t>Explore food-web dynamics through predator-prey interactions.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3 very different sites: no shrubs ever, damaged shrubs, and healthy shrubs. 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Do exact same protocols in two different locations.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Test protocols under anther dryland deploy like solar farms. 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Mega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0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83"/>
    </mc:Choice>
    <mc:Fallback>
      <p:transition spd="slow" advTm="3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Bonus Chapter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5362" name="Picture 2" descr="International Tundra Experiment (ITEX) - Grand Valley State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8" y="1423347"/>
            <a:ext cx="960444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ibrary - International Tundra Experiment (ITEX) - Grand Valley State 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38" y="2403736"/>
            <a:ext cx="2943225" cy="37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African Savanna Pictures | Download Free Images on Unsplas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7" y="3861747"/>
            <a:ext cx="3779919" cy="2532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rip to the negev desert - Zman Mekom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69" y="4298592"/>
            <a:ext cx="3184525" cy="2125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1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84"/>
    </mc:Choice>
    <mc:Fallback>
      <p:transition spd="slow" advTm="4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Overview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30" name="Picture 6" descr="Cactus 2 watercolor PRINT | Watercolor print, Cactus art, Watercolor cact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43" y="2010267"/>
            <a:ext cx="3904110" cy="5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69102"/>
              </p:ext>
            </p:extLst>
          </p:nvPr>
        </p:nvGraphicFramePr>
        <p:xfrm>
          <a:off x="838200" y="1865073"/>
          <a:ext cx="8382801" cy="40708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94267"/>
                <a:gridCol w="2794267"/>
                <a:gridCol w="2794267"/>
              </a:tblGrid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Chapter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Title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Estimated Timeline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Effects of shelters</a:t>
                      </a:r>
                      <a:r>
                        <a:rPr lang="en-CA" baseline="0" dirty="0" smtClean="0"/>
                        <a:t> on understory plant growth.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Winter-spring</a:t>
                      </a:r>
                      <a:r>
                        <a:rPr lang="en-CA" baseline="0" dirty="0" smtClean="0"/>
                        <a:t> (blooming season) of 2022. 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Mega chapter: Animal-shelter/artificial</a:t>
                      </a:r>
                      <a:r>
                        <a:rPr lang="en-CA" baseline="0" dirty="0" smtClean="0"/>
                        <a:t> deploy interactions.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Possibly</a:t>
                      </a:r>
                      <a:r>
                        <a:rPr lang="en-CA" baseline="0" dirty="0" smtClean="0"/>
                        <a:t> spring-summer 2021 (COVID-19 dependent).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International Shelter Protocol.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Wildlife</a:t>
                      </a:r>
                      <a:r>
                        <a:rPr lang="en-CA" baseline="0" dirty="0" smtClean="0"/>
                        <a:t> study in a different dryland system (Kenya or Israel).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5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206"/>
    </mc:Choice>
    <mc:Fallback>
      <p:transition spd="slow" advTm="4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york univers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08" y="1111433"/>
            <a:ext cx="2485444" cy="8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ureau of land manageme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94" y="2290434"/>
            <a:ext cx="1631873" cy="1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nserc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89877" l="556" r="99306">
                        <a14:foregroundMark x1="52083" y1="42963" x2="52083" y2="42963"/>
                        <a14:foregroundMark x1="61250" y1="39506" x2="61250" y2="39506"/>
                        <a14:foregroundMark x1="50000" y1="35556" x2="50000" y2="35556"/>
                        <a14:foregroundMark x1="71944" y1="37778" x2="71944" y2="37778"/>
                        <a14:foregroundMark x1="85833" y1="37284" x2="85833" y2="37284"/>
                        <a14:foregroundMark x1="95278" y1="33827" x2="95278" y2="33827"/>
                        <a14:foregroundMark x1="90278" y1="65185" x2="90278" y2="65185"/>
                        <a14:foregroundMark x1="84861" y1="61975" x2="84861" y2="61975"/>
                        <a14:foregroundMark x1="73194" y1="56790" x2="73194" y2="56790"/>
                        <a14:foregroundMark x1="62222" y1="59753" x2="62222" y2="59753"/>
                        <a14:foregroundMark x1="48056" y1="59753" x2="48056" y2="59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53" y="3755778"/>
            <a:ext cx="2016754" cy="11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tacs Announces Year-End Highlights for 2017–18 | T-Net New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31" y="4890202"/>
            <a:ext cx="2387600" cy="7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Thank You!</a:t>
            </a:r>
          </a:p>
          <a:p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8000" y="1461862"/>
            <a:ext cx="6959600" cy="32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Chris Lortie</a:t>
            </a: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Suzanne MacDonald 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Laura McKinnon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Mario Zuliani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U.S. Bureau of Land Management (BLM)</a:t>
            </a: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8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3"/>
    </mc:Choice>
    <mc:Fallback>
      <p:transition spd="slow" advTm="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446" y="2095132"/>
            <a:ext cx="8411678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Desertification is growing issue in semi-arid and arid systems.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Drylands compromise ~40% if the global land surface (Verón et al. 2006)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Organisms in drylands are sensitive to small-scale fluctuations. 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Active restoration strategies are key.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28" name="Picture 4" descr="Yellow Watercolor Sun Stock Illustration - Download Image Now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72" y="200559"/>
            <a:ext cx="2658144" cy="26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5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4"/>
    </mc:Choice>
    <mc:Fallback>
      <p:transition spd="slow" advTm="3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6936"/>
            <a:ext cx="8036293" cy="4351338"/>
          </a:xfrm>
        </p:spPr>
        <p:txBody>
          <a:bodyPr/>
          <a:lstStyle/>
          <a:p>
            <a:r>
              <a:rPr lang="en-CA" b="1" dirty="0" smtClean="0">
                <a:latin typeface="Bahnschrift Light SemiCondensed" panose="020B0502040204020203" pitchFamily="34" charset="0"/>
              </a:rPr>
              <a:t>Facilitation</a:t>
            </a:r>
            <a:r>
              <a:rPr lang="en-CA" dirty="0" smtClean="0">
                <a:latin typeface="Bahnschrift Light SemiCondensed" panose="020B0502040204020203" pitchFamily="34" charset="0"/>
              </a:rPr>
              <a:t> </a:t>
            </a:r>
            <a:r>
              <a:rPr lang="en-CA" dirty="0" smtClean="0">
                <a:latin typeface="Bahnschrift Light SemiCondensed" panose="020B0502040204020203" pitchFamily="34" charset="0"/>
              </a:rPr>
              <a:t>is an interaction where one or more species (beneficiary) benefit from a benefactor, whilst none are harmed (0, </a:t>
            </a:r>
            <a:r>
              <a:rPr lang="en-CA" dirty="0" smtClean="0">
                <a:latin typeface="Bahnschrift Light SemiCondensed" panose="020B0502040204020203" pitchFamily="34" charset="0"/>
              </a:rPr>
              <a:t>+).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Increase </a:t>
            </a:r>
            <a:r>
              <a:rPr lang="en-CA" dirty="0" smtClean="0">
                <a:latin typeface="Bahnschrift Light SemiCondensed" panose="020B0502040204020203" pitchFamily="34" charset="0"/>
              </a:rPr>
              <a:t>in stress – such as abiotic stress – increases facilitative interactions.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This is known as Stress Gradient Hypothesis (SGH) (Bertness and Callaway 1994).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2" descr="Bumble bee and flower Watercolor Print of Original Painting | Et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89" y="4072605"/>
            <a:ext cx="3852290" cy="308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4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88"/>
    </mc:Choice>
    <mc:Fallback>
      <p:transition spd="slow" advTm="4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azzola NSTP Presentation 20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2" r="7370"/>
          <a:stretch/>
        </p:blipFill>
        <p:spPr bwMode="auto">
          <a:xfrm>
            <a:off x="2391059" y="1813036"/>
            <a:ext cx="7359333" cy="469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Foundation Shrubs or Nurse Plants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1"/>
    </mc:Choice>
    <mc:Fallback>
      <p:transition spd="slow" advTm="1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</a:t>
            </a:r>
            <a:r>
              <a:rPr lang="en-CA" i="1" dirty="0" smtClean="0">
                <a:latin typeface="Bahnschrift SemiCondensed" panose="020B0502040204020203" pitchFamily="34" charset="0"/>
              </a:rPr>
              <a:t>Ephedra californica</a:t>
            </a:r>
            <a:endParaRPr lang="en-CA" i="1" dirty="0">
              <a:latin typeface="Bahnschrift SemiCondensed" panose="020B0502040204020203" pitchFamily="34" charset="0"/>
            </a:endParaRPr>
          </a:p>
        </p:txBody>
      </p:sp>
      <p:pic>
        <p:nvPicPr>
          <p:cNvPr id="6146" name="Picture 2" descr="Watercolor Painting Plant Drawing - Shrub Png Watercolor, Transparent Png -  898x604(#3951575) - PngFi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684233"/>
            <a:ext cx="6286500" cy="4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4636" y="1528636"/>
            <a:ext cx="8036293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Commonly known as Mormon Tea.</a:t>
            </a:r>
          </a:p>
          <a:p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8" name="Picture 6" descr="CalPhotos: Ephedra californica; California Jointfi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07" y="2444119"/>
            <a:ext cx="2958694" cy="1972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arth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6" y="2264818"/>
            <a:ext cx="3229460" cy="21517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13" y="4437258"/>
            <a:ext cx="3292368" cy="2178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75"/>
    </mc:Choice>
    <mc:Fallback>
      <p:transition spd="slow" advTm="1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9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i="1" dirty="0" smtClean="0">
                <a:latin typeface="Bahnschrift Light SemiCondensed" panose="020B0502040204020203" pitchFamily="34" charset="0"/>
              </a:rPr>
              <a:t>“Heterogeneity in micro-climate and habitat at fine scales is important for the maintenance of biodiversity”</a:t>
            </a:r>
            <a:endParaRPr lang="en-CA" sz="4800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Big Concept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Google Shape;91;p18"/>
          <p:cNvSpPr/>
          <p:nvPr/>
        </p:nvSpPr>
        <p:spPr>
          <a:xfrm>
            <a:off x="9885665" y="450202"/>
            <a:ext cx="2026935" cy="202629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92;p18"/>
          <p:cNvSpPr/>
          <p:nvPr/>
        </p:nvSpPr>
        <p:spPr>
          <a:xfrm rot="1473054">
            <a:off x="8558146" y="1201567"/>
            <a:ext cx="1185061" cy="1138826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Google Shape;93;p18"/>
          <p:cNvSpPr/>
          <p:nvPr/>
        </p:nvSpPr>
        <p:spPr>
          <a:xfrm>
            <a:off x="9003969" y="365125"/>
            <a:ext cx="518847" cy="49740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Google Shape;94;p18"/>
          <p:cNvSpPr/>
          <p:nvPr/>
        </p:nvSpPr>
        <p:spPr>
          <a:xfrm rot="2487132">
            <a:off x="8205523" y="1978344"/>
            <a:ext cx="369102" cy="35388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54"/>
    </mc:Choice>
    <mc:Fallback>
      <p:transition spd="slow" advTm="2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xperimental site with open top chambers (OTCs) in central Chi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0" y="253374"/>
            <a:ext cx="4252126" cy="3192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n-top chambers, Newcastle University - Stock Image - C001/2630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60" y="433843"/>
            <a:ext cx="4495524" cy="30120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ainout shelters, long-term data at Jornada Experimental Rang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91961" y="3596339"/>
            <a:ext cx="3984744" cy="2656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chematic of DRI-Grass rainout shelter design. | Download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05" y="3984486"/>
            <a:ext cx="3349625" cy="1879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ant batteries and cheap solar power are shoving fossil fuels off the grid  | Science | AAA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1" y="3821512"/>
            <a:ext cx="3631475" cy="2042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085621" y="6324600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Google Images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40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6"/>
    </mc:Choice>
    <mc:Fallback>
      <p:transition spd="slow" advTm="1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Previous Work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officeArt object" descr="IMG_20190520_113842-3-768x1024.jpg"/>
          <p:cNvPicPr/>
          <p:nvPr/>
        </p:nvPicPr>
        <p:blipFill>
          <a:blip r:embed="rId6">
            <a:extLst/>
          </a:blip>
          <a:srcRect t="20764"/>
          <a:stretch>
            <a:fillRect/>
          </a:stretch>
        </p:blipFill>
        <p:spPr>
          <a:xfrm>
            <a:off x="1492718" y="1498282"/>
            <a:ext cx="43815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fficeArt object" descr="IMG_20190520_113731-768x1024.jpg"/>
          <p:cNvPicPr/>
          <p:nvPr/>
        </p:nvPicPr>
        <p:blipFill>
          <a:blip r:embed="rId7">
            <a:extLst/>
          </a:blip>
          <a:srcRect t="20415"/>
          <a:stretch>
            <a:fillRect/>
          </a:stretch>
        </p:blipFill>
        <p:spPr>
          <a:xfrm>
            <a:off x="6597650" y="1498282"/>
            <a:ext cx="44323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0085621" y="632460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Bahnschrift Light SemiCondensed" panose="020B0502040204020203" pitchFamily="34" charset="0"/>
              </a:rPr>
              <a:t>Ghazian et al. 2020</a:t>
            </a:r>
          </a:p>
        </p:txBody>
      </p:sp>
      <p:sp>
        <p:nvSpPr>
          <p:cNvPr id="9" name="Oval 8"/>
          <p:cNvSpPr/>
          <p:nvPr/>
        </p:nvSpPr>
        <p:spPr>
          <a:xfrm>
            <a:off x="6397859" y="711200"/>
            <a:ext cx="4955941" cy="5798066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93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45"/>
    </mc:Choice>
    <mc:Fallback>
      <p:transition spd="slow" advTm="3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667</TotalTime>
  <Words>639</Words>
  <Application>Microsoft Office PowerPoint</Application>
  <PresentationFormat>Widescreen</PresentationFormat>
  <Paragraphs>104</Paragraphs>
  <Slides>20</Slides>
  <Notes>4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Light Condensed</vt:lpstr>
      <vt:lpstr>Bahnschrift Light SemiCondensed</vt:lpstr>
      <vt:lpstr>Bahnschrift SemiCondensed</vt:lpstr>
      <vt:lpstr>Calibri</vt:lpstr>
      <vt:lpstr>Calibri Light</vt:lpstr>
      <vt:lpstr>Office Theme</vt:lpstr>
      <vt:lpstr>PowerPoint Presentation</vt:lpstr>
      <vt:lpstr>Overview </vt:lpstr>
      <vt:lpstr>Background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CH1: Effects of Shelter on Understory plant growth. </vt:lpstr>
      <vt:lpstr>PowerPoint Presentation</vt:lpstr>
      <vt:lpstr>PowerPoint Presentation</vt:lpstr>
      <vt:lpstr>PowerPoint Presentation</vt:lpstr>
      <vt:lpstr>PowerPoint Presentation</vt:lpstr>
      <vt:lpstr>CH2: Animal-shelter interactions.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Nargol Ghazian</dc:creator>
  <cp:lastModifiedBy>Nargol Ghazian</cp:lastModifiedBy>
  <cp:revision>19</cp:revision>
  <dcterms:created xsi:type="dcterms:W3CDTF">2020-12-14T20:51:10Z</dcterms:created>
  <dcterms:modified xsi:type="dcterms:W3CDTF">2020-12-16T01:25:47Z</dcterms:modified>
</cp:coreProperties>
</file>